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2" r:id="rId9"/>
    <p:sldId id="267" r:id="rId10"/>
    <p:sldId id="270" r:id="rId11"/>
    <p:sldId id="271" r:id="rId12"/>
    <p:sldId id="272" r:id="rId13"/>
    <p:sldId id="273" r:id="rId14"/>
    <p:sldId id="266" r:id="rId15"/>
    <p:sldId id="274" r:id="rId16"/>
    <p:sldId id="275" r:id="rId17"/>
    <p:sldId id="269" r:id="rId18"/>
    <p:sldId id="276" r:id="rId19"/>
    <p:sldId id="280" r:id="rId20"/>
    <p:sldId id="277" r:id="rId21"/>
    <p:sldId id="268" r:id="rId22"/>
    <p:sldId id="278" r:id="rId23"/>
    <p:sldId id="263" r:id="rId24"/>
    <p:sldId id="279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19" autoAdjust="0"/>
  </p:normalViewPr>
  <p:slideViewPr>
    <p:cSldViewPr snapToGrid="0">
      <p:cViewPr varScale="1">
        <p:scale>
          <a:sx n="59" d="100"/>
          <a:sy n="59" d="100"/>
        </p:scale>
        <p:origin x="78" y="1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Animatia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personajelor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din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jocurile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video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folosind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“motion capture”.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7C36-9AD9-47F4-AD66-B24B65DE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Optic </a:t>
            </a:r>
            <a:r>
              <a:rPr lang="en-US" dirty="0" err="1"/>
              <a:t>Markerless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B6868-F421-4768-8F62-61433D023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69" y="1890876"/>
            <a:ext cx="8739062" cy="4369531"/>
          </a:xfrm>
        </p:spPr>
      </p:pic>
    </p:spTree>
    <p:extLst>
      <p:ext uri="{BB962C8B-B14F-4D97-AF65-F5344CB8AC3E}">
        <p14:creationId xmlns:p14="http://schemas.microsoft.com/office/powerpoint/2010/main" val="4174472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0200-72CD-A144-832F-A96FBA50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EDDFF-8201-1849-98E6-67D19AECC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37994"/>
            <a:ext cx="2882098" cy="3634486"/>
          </a:xfrm>
        </p:spPr>
        <p:txBody>
          <a:bodyPr>
            <a:normAutofit/>
          </a:bodyPr>
          <a:lstStyle/>
          <a:p>
            <a:r>
              <a:rPr lang="en-RO" sz="1500" dirty="0"/>
              <a:t>Sisteme non-optice:</a:t>
            </a:r>
          </a:p>
          <a:p>
            <a:pPr lvl="1"/>
            <a:r>
              <a:rPr lang="en-RO" sz="1500" dirty="0"/>
              <a:t>sisteme inertiale</a:t>
            </a:r>
          </a:p>
          <a:p>
            <a:pPr lvl="1"/>
            <a:r>
              <a:rPr lang="en-RO" sz="1500" dirty="0"/>
              <a:t>miscarea mecanica</a:t>
            </a:r>
          </a:p>
          <a:p>
            <a:pPr lvl="1"/>
            <a:r>
              <a:rPr lang="en-RO" sz="1500" dirty="0"/>
              <a:t>sisteme magnetice</a:t>
            </a:r>
          </a:p>
          <a:p>
            <a:pPr lvl="1"/>
            <a:r>
              <a:rPr lang="en-RO" sz="1500" dirty="0"/>
              <a:t>senzori de intindere</a:t>
            </a:r>
          </a:p>
          <a:p>
            <a:r>
              <a:rPr lang="en-RO" sz="1500" dirty="0"/>
              <a:t>Tehnici inrudite:</a:t>
            </a:r>
          </a:p>
          <a:p>
            <a:pPr lvl="1"/>
            <a:r>
              <a:rPr lang="en-RO" sz="1500" dirty="0"/>
              <a:t>facial motion capture</a:t>
            </a:r>
          </a:p>
          <a:p>
            <a:pPr lvl="1"/>
            <a:r>
              <a:rPr lang="en-RO" sz="1500" dirty="0"/>
              <a:t>pozitionare RF</a:t>
            </a:r>
          </a:p>
          <a:p>
            <a:pPr lvl="1"/>
            <a:r>
              <a:rPr lang="en-RO" sz="1500" dirty="0"/>
              <a:t>sisteme non-traditionale</a:t>
            </a:r>
          </a:p>
          <a:p>
            <a:pPr lvl="1"/>
            <a:r>
              <a:rPr lang="en-RO" sz="1500" dirty="0"/>
              <a:t>estimarea staturii 3D</a:t>
            </a:r>
          </a:p>
        </p:txBody>
      </p:sp>
      <p:pic>
        <p:nvPicPr>
          <p:cNvPr id="5" name="Picture 4" descr="A picture containing sitting, table, couple, different&#10;&#10;Description automatically generated">
            <a:extLst>
              <a:ext uri="{FF2B5EF4-FFF2-40B4-BE49-F238E27FC236}">
                <a16:creationId xmlns:a16="http://schemas.microsoft.com/office/drawing/2014/main" id="{0BF73C76-A786-234B-9F4A-08509016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456" y="2400300"/>
            <a:ext cx="7617351" cy="314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E29C-9AE4-4CB1-A351-E3D6C717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inertiale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A5A37-B882-4F23-839E-AF276DF7E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13" y="2405731"/>
            <a:ext cx="5138710" cy="36337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D3B5D-2541-4E3D-B9AE-29325D25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747" y="2090058"/>
            <a:ext cx="6367240" cy="425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6492-9F15-4DFE-AC0B-AD0C6729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Miscarea</a:t>
            </a:r>
            <a:r>
              <a:rPr lang="en-US" dirty="0"/>
              <a:t> </a:t>
            </a:r>
            <a:r>
              <a:rPr lang="en-US" dirty="0" err="1"/>
              <a:t>mecanica</a:t>
            </a:r>
            <a:endParaRPr lang="en-US" dirty="0"/>
          </a:p>
        </p:txBody>
      </p:sp>
      <p:pic>
        <p:nvPicPr>
          <p:cNvPr id="1026" name="Picture 2" descr="Dexmo's 'motion-capture' exoskeleton lets you touch virtual objects | Daily  Mail Online">
            <a:extLst>
              <a:ext uri="{FF2B5EF4-FFF2-40B4-BE49-F238E27FC236}">
                <a16:creationId xmlns:a16="http://schemas.microsoft.com/office/drawing/2014/main" id="{7BB8F7F9-10C1-426A-AAC4-DB105495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17" y="2091358"/>
            <a:ext cx="7370822" cy="442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ine901's Blog | Just another WordPress.com site | Page 28">
            <a:extLst>
              <a:ext uri="{FF2B5EF4-FFF2-40B4-BE49-F238E27FC236}">
                <a16:creationId xmlns:a16="http://schemas.microsoft.com/office/drawing/2014/main" id="{D620AB62-E28F-4DEF-8EC5-991CC7641A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317" y="1091974"/>
            <a:ext cx="3056491" cy="552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43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8DFD-0F1E-4FE6-B806-F2602128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otion_capture2">
            <a:hlinkClick r:id="" action="ppaction://media"/>
            <a:extLst>
              <a:ext uri="{FF2B5EF4-FFF2-40B4-BE49-F238E27FC236}">
                <a16:creationId xmlns:a16="http://schemas.microsoft.com/office/drawing/2014/main" id="{EAA3B68D-CEA8-45AE-AA03-4B5DB9B48F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530" y="702156"/>
            <a:ext cx="10290940" cy="5789128"/>
          </a:xfrm>
        </p:spPr>
      </p:pic>
    </p:spTree>
    <p:extLst>
      <p:ext uri="{BB962C8B-B14F-4D97-AF65-F5344CB8AC3E}">
        <p14:creationId xmlns:p14="http://schemas.microsoft.com/office/powerpoint/2010/main" val="1507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6F9B-4BD0-42C5-AE02-623E654A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Siteme</a:t>
            </a:r>
            <a:r>
              <a:rPr lang="en-US" dirty="0"/>
              <a:t> </a:t>
            </a:r>
            <a:r>
              <a:rPr lang="en-US" dirty="0" err="1"/>
              <a:t>MAGNETICe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81785-780B-47FD-A03F-A4712497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2: State-of-the-art magnetic and optical MoCap systems. Left: Qualisys... |  Download Scientific Diagram">
            <a:extLst>
              <a:ext uri="{FF2B5EF4-FFF2-40B4-BE49-F238E27FC236}">
                <a16:creationId xmlns:a16="http://schemas.microsoft.com/office/drawing/2014/main" id="{AB77EFC7-7690-4A70-B0AB-5A8A4BC05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79" y="2120216"/>
            <a:ext cx="8533040" cy="407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114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58BF2EA-2602-45AA-82E1-DB83E5B7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41" y="669471"/>
            <a:ext cx="9190718" cy="618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367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9C6C-95A4-4549-938D-975D4418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746504"/>
            <a:ext cx="11029616" cy="118872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Sisteme</a:t>
            </a:r>
            <a:r>
              <a:rPr lang="en-US" sz="4000" dirty="0"/>
              <a:t> </a:t>
            </a:r>
            <a:r>
              <a:rPr lang="en-US" sz="4000" dirty="0" err="1"/>
              <a:t>inrudite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28466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FEA0-32AA-1449-8217-DD9F2D1C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2487"/>
          </a:xfrm>
        </p:spPr>
        <p:txBody>
          <a:bodyPr/>
          <a:lstStyle/>
          <a:p>
            <a:r>
              <a:rPr lang="en-US" dirty="0"/>
              <a:t>Facial motion capture</a:t>
            </a:r>
            <a:endParaRPr lang="en-RO" dirty="0"/>
          </a:p>
        </p:txBody>
      </p:sp>
      <p:pic>
        <p:nvPicPr>
          <p:cNvPr id="3" name="motion_capture1">
            <a:hlinkClick r:id="" action="ppaction://media"/>
            <a:extLst>
              <a:ext uri="{FF2B5EF4-FFF2-40B4-BE49-F238E27FC236}">
                <a16:creationId xmlns:a16="http://schemas.microsoft.com/office/drawing/2014/main" id="{06152D9D-D571-47F1-B79C-62960AE87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2164" y="1224643"/>
            <a:ext cx="9127672" cy="51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79FB-875E-4005-BC44-43AD65EA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Pozitionare</a:t>
            </a:r>
            <a:r>
              <a:rPr lang="en-US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A256-5AC8-425A-9DC3-62E738CC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Essensium - Essensium Positioning System (EPS) RTLS Technology">
            <a:extLst>
              <a:ext uri="{FF2B5EF4-FFF2-40B4-BE49-F238E27FC236}">
                <a16:creationId xmlns:a16="http://schemas.microsoft.com/office/drawing/2014/main" id="{598AAEAE-25A4-4106-ADD5-F36D3735B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10" y="2340864"/>
            <a:ext cx="6017377" cy="37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21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F675C-26C3-4E39-88A4-EA4F0E6C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Ce este motion capture?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C774B4-E70A-45B8-A2C4-8E5C8DF50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Motion capture </a:t>
            </a:r>
            <a:r>
              <a:rPr lang="en-US" sz="1800" dirty="0" err="1">
                <a:solidFill>
                  <a:srgbClr val="FFFFFF"/>
                </a:solidFill>
              </a:rPr>
              <a:t>este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procesul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inregistrare</a:t>
            </a:r>
            <a:r>
              <a:rPr lang="en-US" sz="1800" dirty="0">
                <a:solidFill>
                  <a:srgbClr val="FFFFFF"/>
                </a:solidFill>
              </a:rPr>
              <a:t> al </a:t>
            </a:r>
            <a:r>
              <a:rPr lang="en-US" sz="1800" dirty="0" err="1">
                <a:solidFill>
                  <a:srgbClr val="FFFFFF"/>
                </a:solidFill>
              </a:rPr>
              <a:t>miscarilor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unei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persoane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sau</a:t>
            </a:r>
            <a:r>
              <a:rPr lang="en-US" sz="1800" dirty="0">
                <a:solidFill>
                  <a:srgbClr val="FFFFFF"/>
                </a:solidFill>
              </a:rPr>
              <a:t> ale </a:t>
            </a:r>
            <a:r>
              <a:rPr lang="en-US" sz="1800" dirty="0" err="1">
                <a:solidFill>
                  <a:srgbClr val="FFFFFF"/>
                </a:solidFill>
              </a:rPr>
              <a:t>unui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obiect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  <a:p>
            <a:r>
              <a:rPr lang="en-US" sz="1800" dirty="0">
                <a:solidFill>
                  <a:srgbClr val="FFFFFF"/>
                </a:solidFill>
              </a:rPr>
              <a:t>Este </a:t>
            </a:r>
            <a:r>
              <a:rPr lang="en-US" sz="1800" dirty="0" err="1">
                <a:solidFill>
                  <a:srgbClr val="FFFFFF"/>
                </a:solidFill>
              </a:rPr>
              <a:t>folosit</a:t>
            </a:r>
            <a:r>
              <a:rPr lang="en-US" sz="1800" dirty="0">
                <a:solidFill>
                  <a:srgbClr val="FFFFFF"/>
                </a:solidFill>
              </a:rPr>
              <a:t> in </a:t>
            </a:r>
            <a:r>
              <a:rPr lang="en-US" sz="1800" dirty="0" err="1">
                <a:solidFill>
                  <a:srgbClr val="FFFFFF"/>
                </a:solidFill>
              </a:rPr>
              <a:t>aplicatii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militare</a:t>
            </a:r>
            <a:r>
              <a:rPr lang="en-US" sz="1800" dirty="0">
                <a:solidFill>
                  <a:srgbClr val="FFFFFF"/>
                </a:solidFill>
              </a:rPr>
              <a:t>, entertainment, sport, </a:t>
            </a:r>
            <a:r>
              <a:rPr lang="en-US" sz="1800" dirty="0" err="1">
                <a:solidFill>
                  <a:srgbClr val="FFFFFF"/>
                </a:solidFill>
              </a:rPr>
              <a:t>aplicatii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medicale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filme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jocuri</a:t>
            </a:r>
            <a:r>
              <a:rPr lang="en-US" sz="1800" dirty="0">
                <a:solidFill>
                  <a:srgbClr val="FFFFFF"/>
                </a:solidFill>
              </a:rPr>
              <a:t> video.</a:t>
            </a:r>
          </a:p>
        </p:txBody>
      </p:sp>
      <p:pic>
        <p:nvPicPr>
          <p:cNvPr id="5" name="Content Placeholder 4" descr="A picture containing looking, face, dark, rain&#10;&#10;Description automatically generated">
            <a:extLst>
              <a:ext uri="{FF2B5EF4-FFF2-40B4-BE49-F238E27FC236}">
                <a16:creationId xmlns:a16="http://schemas.microsoft.com/office/drawing/2014/main" id="{FBBDA484-157F-3344-B14C-0EF606521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2" r="624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369E-EC86-4089-8F4B-60A70B77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Aplicatii</a:t>
            </a:r>
            <a:r>
              <a:rPr lang="en-US" dirty="0"/>
              <a:t> – in </a:t>
            </a:r>
            <a:r>
              <a:rPr lang="en-US" dirty="0" err="1"/>
              <a:t>jocurile</a:t>
            </a:r>
            <a:r>
              <a:rPr lang="en-US" dirty="0"/>
              <a:t> video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309025-ACF6-3040-9A07-976BA89D7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51294"/>
            <a:ext cx="6711148" cy="3099912"/>
          </a:xfrm>
        </p:spPr>
      </p:pic>
      <p:pic>
        <p:nvPicPr>
          <p:cNvPr id="4" name="Picture 3" descr="A picture containing person, monitor, table, front&#10;&#10;Description automatically generated">
            <a:extLst>
              <a:ext uri="{FF2B5EF4-FFF2-40B4-BE49-F238E27FC236}">
                <a16:creationId xmlns:a16="http://schemas.microsoft.com/office/drawing/2014/main" id="{C4662A00-4965-2448-9CE6-384C29450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40" y="2683650"/>
            <a:ext cx="4064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D92C-D821-495F-8A5D-1DFB4EE1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playback (2)">
            <a:hlinkClick r:id="" action="ppaction://media"/>
            <a:extLst>
              <a:ext uri="{FF2B5EF4-FFF2-40B4-BE49-F238E27FC236}">
                <a16:creationId xmlns:a16="http://schemas.microsoft.com/office/drawing/2014/main" id="{9F610A31-50DF-4729-92AE-5049CF6F40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167" y="702156"/>
            <a:ext cx="10195665" cy="5735531"/>
          </a:xfrm>
        </p:spPr>
      </p:pic>
    </p:spTree>
    <p:extLst>
      <p:ext uri="{BB962C8B-B14F-4D97-AF65-F5344CB8AC3E}">
        <p14:creationId xmlns:p14="http://schemas.microsoft.com/office/powerpoint/2010/main" val="315789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BC3F1-28EF-4677-8043-EB38D17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EFF"/>
                </a:solidFill>
              </a:rPr>
              <a:t>Va</a:t>
            </a:r>
            <a:r>
              <a:rPr lang="en-US" dirty="0">
                <a:solidFill>
                  <a:srgbClr val="FFFEFF"/>
                </a:solidFill>
              </a:rPr>
              <a:t> </a:t>
            </a:r>
            <a:r>
              <a:rPr lang="en-US" dirty="0" err="1">
                <a:solidFill>
                  <a:srgbClr val="FFFEFF"/>
                </a:solidFill>
              </a:rPr>
              <a:t>multumim</a:t>
            </a:r>
            <a:r>
              <a:rPr lang="en-US" dirty="0">
                <a:solidFill>
                  <a:srgbClr val="FFFEFF"/>
                </a:solidFill>
              </a:rPr>
              <a:t> </a:t>
            </a:r>
            <a:r>
              <a:rPr lang="en-US" dirty="0" err="1">
                <a:solidFill>
                  <a:srgbClr val="FFFEFF"/>
                </a:solidFill>
              </a:rPr>
              <a:t>pentru</a:t>
            </a:r>
            <a:r>
              <a:rPr lang="en-US" dirty="0">
                <a:solidFill>
                  <a:srgbClr val="FFFEFF"/>
                </a:solidFill>
              </a:rPr>
              <a:t> </a:t>
            </a:r>
            <a:r>
              <a:rPr lang="en-US" dirty="0" err="1">
                <a:solidFill>
                  <a:srgbClr val="FFFEFF"/>
                </a:solidFill>
              </a:rPr>
              <a:t>atentie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F1E6D-5866-4598-A447-98052E0E4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 err="1"/>
              <a:t>Echipa</a:t>
            </a:r>
            <a:r>
              <a:rPr lang="en-US" dirty="0"/>
              <a:t>: </a:t>
            </a:r>
            <a:r>
              <a:rPr lang="en-US" dirty="0" err="1"/>
              <a:t>Grigore</a:t>
            </a:r>
            <a:r>
              <a:rPr lang="en-US" dirty="0"/>
              <a:t> Lucian-Florin, </a:t>
            </a:r>
            <a:r>
              <a:rPr lang="en-US" dirty="0" err="1"/>
              <a:t>Careja</a:t>
            </a:r>
            <a:r>
              <a:rPr lang="en-US" dirty="0"/>
              <a:t> </a:t>
            </a:r>
            <a:r>
              <a:rPr lang="en-US" dirty="0" err="1"/>
              <a:t>Alexandru</a:t>
            </a:r>
            <a:r>
              <a:rPr lang="en-US" dirty="0"/>
              <a:t>-Cristian, </a:t>
            </a:r>
            <a:r>
              <a:rPr lang="en-US" dirty="0" err="1"/>
              <a:t>Olteanu</a:t>
            </a:r>
            <a:r>
              <a:rPr lang="en-US" dirty="0"/>
              <a:t> Eduard-Florin</a:t>
            </a:r>
          </a:p>
          <a:p>
            <a:r>
              <a:rPr lang="en-US" dirty="0" err="1"/>
              <a:t>Bibliografie</a:t>
            </a:r>
            <a:r>
              <a:rPr lang="en-US" dirty="0"/>
              <a:t>: </a:t>
            </a:r>
          </a:p>
          <a:p>
            <a:pPr lvl="1"/>
            <a:r>
              <a:rPr lang="en-US" u="sng" dirty="0">
                <a:solidFill>
                  <a:srgbClr val="92D050"/>
                </a:solidFill>
              </a:rPr>
              <a:t>www.wikipedia.com</a:t>
            </a:r>
          </a:p>
          <a:p>
            <a:pPr lvl="1"/>
            <a:r>
              <a:rPr lang="en-US" u="sng" dirty="0">
                <a:solidFill>
                  <a:srgbClr val="92D050"/>
                </a:solidFill>
              </a:rPr>
              <a:t>www.vicon.com</a:t>
            </a:r>
          </a:p>
          <a:p>
            <a:pPr lvl="1"/>
            <a:r>
              <a:rPr lang="en-US" u="sng" dirty="0">
                <a:solidFill>
                  <a:srgbClr val="92D050"/>
                </a:solidFill>
              </a:rPr>
              <a:t>3dcoil.grupopremo.com</a:t>
            </a:r>
          </a:p>
          <a:p>
            <a:pPr lvl="1"/>
            <a:r>
              <a:rPr lang="en-US" u="sng" dirty="0">
                <a:solidFill>
                  <a:srgbClr val="92D050"/>
                </a:solidFill>
              </a:rPr>
              <a:t>images.google.com</a:t>
            </a:r>
          </a:p>
          <a:p>
            <a:pPr lvl="1"/>
            <a:r>
              <a:rPr lang="en-US" u="sng" dirty="0">
                <a:solidFill>
                  <a:srgbClr val="92D050"/>
                </a:solidFill>
              </a:rPr>
              <a:t>www.youtube.com</a:t>
            </a:r>
          </a:p>
        </p:txBody>
      </p:sp>
    </p:spTree>
    <p:extLst>
      <p:ext uri="{BB962C8B-B14F-4D97-AF65-F5344CB8AC3E}">
        <p14:creationId xmlns:p14="http://schemas.microsoft.com/office/powerpoint/2010/main" val="261413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B44D-87E6-49FC-AA67-456E126D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FAA4071-1948-7D44-9A57-9FF8F565A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55" y="1833726"/>
            <a:ext cx="6034145" cy="3639344"/>
          </a:xfrm>
        </p:spPr>
      </p:pic>
      <p:pic>
        <p:nvPicPr>
          <p:cNvPr id="3" name="Temporal-Control-and-Hand-Movement-Efficiency-in-Skilled-Music-Performance-pone.0050901.s001.ogv.480p.vp9">
            <a:hlinkClick r:id="" action="ppaction://media"/>
            <a:extLst>
              <a:ext uri="{FF2B5EF4-FFF2-40B4-BE49-F238E27FC236}">
                <a16:creationId xmlns:a16="http://schemas.microsoft.com/office/drawing/2014/main" id="{42EB8638-2509-4E69-825C-3EE3C86A9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6816" y="2348917"/>
            <a:ext cx="5580894" cy="279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4851-8904-42DF-BD07-7853BD8C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Avantaje</a:t>
            </a:r>
            <a:r>
              <a:rPr lang="en-US" dirty="0"/>
              <a:t> – fata de </a:t>
            </a:r>
            <a:r>
              <a:rPr lang="en-US" dirty="0" err="1"/>
              <a:t>modelele</a:t>
            </a:r>
            <a:r>
              <a:rPr lang="en-US" dirty="0"/>
              <a:t> </a:t>
            </a:r>
            <a:r>
              <a:rPr lang="en-US" dirty="0" err="1"/>
              <a:t>traditionale</a:t>
            </a:r>
            <a:r>
              <a:rPr lang="en-US" dirty="0"/>
              <a:t> de </a:t>
            </a:r>
            <a:r>
              <a:rPr lang="en-US" dirty="0" err="1"/>
              <a:t>animatii</a:t>
            </a:r>
            <a:r>
              <a:rPr lang="en-US" dirty="0"/>
              <a:t> pe calculator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AF97-E729-467A-98BF-5FF741CB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Latenta</a:t>
            </a:r>
            <a:r>
              <a:rPr lang="en-US" sz="1800" dirty="0"/>
              <a:t> </a:t>
            </a:r>
            <a:r>
              <a:rPr lang="en-US" sz="1800" dirty="0" err="1"/>
              <a:t>scazuta</a:t>
            </a:r>
            <a:r>
              <a:rPr lang="en-US" sz="1800" dirty="0"/>
              <a:t>, </a:t>
            </a:r>
            <a:r>
              <a:rPr lang="en-US" sz="1800" dirty="0" err="1"/>
              <a:t>aproape</a:t>
            </a:r>
            <a:r>
              <a:rPr lang="en-US" sz="1800" dirty="0"/>
              <a:t> de </a:t>
            </a:r>
            <a:r>
              <a:rPr lang="en-US" sz="1800" dirty="0" err="1"/>
              <a:t>timpul</a:t>
            </a:r>
            <a:r>
              <a:rPr lang="en-US" sz="1800" dirty="0"/>
              <a:t> real</a:t>
            </a:r>
          </a:p>
          <a:p>
            <a:r>
              <a:rPr lang="en-US" sz="1800" dirty="0" err="1"/>
              <a:t>Cantitatea</a:t>
            </a:r>
            <a:r>
              <a:rPr lang="en-US" sz="1800" dirty="0"/>
              <a:t> de </a:t>
            </a:r>
            <a:r>
              <a:rPr lang="en-US" sz="1800" dirty="0" err="1"/>
              <a:t>munca</a:t>
            </a:r>
            <a:r>
              <a:rPr lang="en-US" sz="1800" dirty="0"/>
              <a:t> </a:t>
            </a:r>
            <a:r>
              <a:rPr lang="en-US" sz="1800" dirty="0" err="1"/>
              <a:t>necesara</a:t>
            </a:r>
            <a:r>
              <a:rPr lang="en-US" sz="1800" dirty="0"/>
              <a:t> nu </a:t>
            </a:r>
            <a:r>
              <a:rPr lang="en-US" sz="1800" dirty="0" err="1"/>
              <a:t>variaza</a:t>
            </a:r>
            <a:r>
              <a:rPr lang="en-US" sz="1800" dirty="0"/>
              <a:t> cu </a:t>
            </a:r>
            <a:r>
              <a:rPr lang="en-US" sz="1800" dirty="0" err="1"/>
              <a:t>durata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complexitatea</a:t>
            </a:r>
            <a:r>
              <a:rPr lang="en-US" sz="1800" dirty="0"/>
              <a:t> </a:t>
            </a:r>
            <a:r>
              <a:rPr lang="en-US" sz="1800" dirty="0" err="1"/>
              <a:t>performantei</a:t>
            </a:r>
            <a:r>
              <a:rPr lang="en-US" sz="1800" dirty="0"/>
              <a:t> </a:t>
            </a:r>
            <a:r>
              <a:rPr lang="en-US" sz="1800" dirty="0" err="1"/>
              <a:t>unui</a:t>
            </a:r>
            <a:r>
              <a:rPr lang="en-US" sz="1800" dirty="0"/>
              <a:t> actor</a:t>
            </a:r>
          </a:p>
          <a:p>
            <a:r>
              <a:rPr lang="en-US" sz="1800" dirty="0" err="1"/>
              <a:t>Miscarile</a:t>
            </a:r>
            <a:r>
              <a:rPr lang="en-US" sz="1800" dirty="0"/>
              <a:t> </a:t>
            </a:r>
            <a:r>
              <a:rPr lang="en-US" sz="1800" dirty="0" err="1"/>
              <a:t>complexe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interactiunile</a:t>
            </a:r>
            <a:r>
              <a:rPr lang="en-US" sz="1800" dirty="0"/>
              <a:t> </a:t>
            </a:r>
            <a:r>
              <a:rPr lang="en-US" sz="1800" dirty="0" err="1"/>
              <a:t>fizice</a:t>
            </a:r>
            <a:r>
              <a:rPr lang="en-US" sz="1800" dirty="0"/>
              <a:t> </a:t>
            </a:r>
            <a:r>
              <a:rPr lang="en-US" sz="1800" dirty="0" err="1"/>
              <a:t>realistice</a:t>
            </a:r>
            <a:r>
              <a:rPr lang="en-US" sz="1800" dirty="0"/>
              <a:t> pot fi recreate la o </a:t>
            </a:r>
            <a:r>
              <a:rPr lang="en-US" sz="1800" dirty="0" err="1"/>
              <a:t>precizie</a:t>
            </a:r>
            <a:r>
              <a:rPr lang="en-US" sz="1800" dirty="0"/>
              <a:t> </a:t>
            </a:r>
            <a:r>
              <a:rPr lang="en-US" sz="1800" dirty="0" err="1"/>
              <a:t>inalta</a:t>
            </a:r>
            <a:endParaRPr lang="en-US" sz="1800" dirty="0"/>
          </a:p>
          <a:p>
            <a:r>
              <a:rPr lang="en-US" sz="1800" dirty="0" err="1"/>
              <a:t>Intr</a:t>
            </a:r>
            <a:r>
              <a:rPr lang="en-US" sz="1800" dirty="0"/>
              <a:t>-un interval de </a:t>
            </a:r>
            <a:r>
              <a:rPr lang="en-US" sz="1800" dirty="0" err="1"/>
              <a:t>timp</a:t>
            </a:r>
            <a:r>
              <a:rPr lang="en-US" sz="1800" dirty="0"/>
              <a:t>, se </a:t>
            </a:r>
            <a:r>
              <a:rPr lang="en-US" sz="1800" dirty="0" err="1"/>
              <a:t>poate</a:t>
            </a:r>
            <a:r>
              <a:rPr lang="en-US" sz="1800" dirty="0"/>
              <a:t> </a:t>
            </a:r>
            <a:r>
              <a:rPr lang="en-US" sz="1800" dirty="0" err="1"/>
              <a:t>obtine</a:t>
            </a:r>
            <a:r>
              <a:rPr lang="en-US" sz="1800" dirty="0"/>
              <a:t> o </a:t>
            </a:r>
            <a:r>
              <a:rPr lang="en-US" sz="1800" dirty="0" err="1"/>
              <a:t>cantitate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mare de date </a:t>
            </a:r>
            <a:r>
              <a:rPr lang="en-US" sz="1800" dirty="0" err="1"/>
              <a:t>decat</a:t>
            </a:r>
            <a:r>
              <a:rPr lang="en-US" sz="1800" dirty="0"/>
              <a:t> </a:t>
            </a:r>
            <a:r>
              <a:rPr lang="en-US" sz="1800" dirty="0" err="1"/>
              <a:t>folosind</a:t>
            </a:r>
            <a:r>
              <a:rPr lang="en-US" sz="1800" dirty="0"/>
              <a:t> un model traditional</a:t>
            </a:r>
          </a:p>
          <a:p>
            <a:r>
              <a:rPr lang="en-US" sz="1800" dirty="0"/>
              <a:t>Potential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reducerea</a:t>
            </a:r>
            <a:r>
              <a:rPr lang="en-US" sz="1800" dirty="0"/>
              <a:t> </a:t>
            </a:r>
            <a:r>
              <a:rPr lang="en-US" sz="1800" dirty="0" err="1"/>
              <a:t>costurilor</a:t>
            </a:r>
            <a:r>
              <a:rPr lang="en-US" sz="1800" dirty="0"/>
              <a:t> </a:t>
            </a:r>
            <a:r>
              <a:rPr lang="en-US" sz="1800" dirty="0" err="1"/>
              <a:t>prin</a:t>
            </a:r>
            <a:r>
              <a:rPr lang="en-US" sz="1800" dirty="0"/>
              <a:t> software gratis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solutii</a:t>
            </a:r>
            <a:r>
              <a:rPr lang="en-US" sz="1800" dirty="0"/>
              <a:t> third-party</a:t>
            </a:r>
          </a:p>
        </p:txBody>
      </p:sp>
    </p:spTree>
    <p:extLst>
      <p:ext uri="{BB962C8B-B14F-4D97-AF65-F5344CB8AC3E}">
        <p14:creationId xmlns:p14="http://schemas.microsoft.com/office/powerpoint/2010/main" val="59426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3742-EA3D-448A-BEDA-F7D7D178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DEZAvantaje</a:t>
            </a:r>
            <a:r>
              <a:rPr lang="en-US" dirty="0"/>
              <a:t> – fata de </a:t>
            </a:r>
            <a:r>
              <a:rPr lang="en-US" dirty="0" err="1"/>
              <a:t>modelele</a:t>
            </a:r>
            <a:r>
              <a:rPr lang="en-US" dirty="0"/>
              <a:t> </a:t>
            </a:r>
            <a:r>
              <a:rPr lang="en-US" dirty="0" err="1"/>
              <a:t>traditionale</a:t>
            </a:r>
            <a:r>
              <a:rPr lang="en-US" dirty="0"/>
              <a:t> de </a:t>
            </a:r>
            <a:r>
              <a:rPr lang="en-US" dirty="0" err="1"/>
              <a:t>animatii</a:t>
            </a:r>
            <a:r>
              <a:rPr lang="en-US" dirty="0"/>
              <a:t> pe calculator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C21E-6D79-42C2-BF2F-93CF52E95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Sunt </a:t>
            </a:r>
            <a:r>
              <a:rPr lang="en-US" sz="1800" dirty="0" err="1"/>
              <a:t>necesare</a:t>
            </a:r>
            <a:r>
              <a:rPr lang="en-US" sz="1800" dirty="0"/>
              <a:t> </a:t>
            </a:r>
            <a:r>
              <a:rPr lang="en-US" sz="1800" dirty="0" err="1"/>
              <a:t>echipamente</a:t>
            </a:r>
            <a:r>
              <a:rPr lang="en-US" sz="1800" dirty="0"/>
              <a:t> software </a:t>
            </a:r>
            <a:r>
              <a:rPr lang="en-US" sz="1800" dirty="0" err="1"/>
              <a:t>si</a:t>
            </a:r>
            <a:r>
              <a:rPr lang="en-US" sz="1800" dirty="0"/>
              <a:t> hardware </a:t>
            </a:r>
            <a:r>
              <a:rPr lang="en-US" sz="1800" dirty="0" err="1"/>
              <a:t>speciale</a:t>
            </a:r>
            <a:endParaRPr lang="en-US" sz="1800" dirty="0"/>
          </a:p>
          <a:p>
            <a:r>
              <a:rPr lang="en-US" sz="1800" dirty="0" err="1"/>
              <a:t>Costul</a:t>
            </a:r>
            <a:r>
              <a:rPr lang="en-US" sz="1800" dirty="0"/>
              <a:t> </a:t>
            </a:r>
            <a:r>
              <a:rPr lang="en-US" sz="1800" dirty="0" err="1"/>
              <a:t>acestor</a:t>
            </a:r>
            <a:r>
              <a:rPr lang="en-US" sz="1800" dirty="0"/>
              <a:t> </a:t>
            </a:r>
            <a:r>
              <a:rPr lang="en-US" sz="1800" dirty="0" err="1"/>
              <a:t>echipamente</a:t>
            </a:r>
            <a:r>
              <a:rPr lang="en-US" sz="1800" dirty="0"/>
              <a:t> </a:t>
            </a:r>
            <a:r>
              <a:rPr lang="en-US" sz="1800" dirty="0" err="1"/>
              <a:t>poate</a:t>
            </a:r>
            <a:r>
              <a:rPr lang="en-US" sz="1800" dirty="0"/>
              <a:t> fi </a:t>
            </a:r>
            <a:r>
              <a:rPr lang="en-US" sz="1800" dirty="0" err="1"/>
              <a:t>prea</a:t>
            </a:r>
            <a:r>
              <a:rPr lang="en-US" sz="1800" dirty="0"/>
              <a:t> mare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productiile</a:t>
            </a:r>
            <a:r>
              <a:rPr lang="en-US" sz="1800" dirty="0"/>
              <a:t> </a:t>
            </a:r>
            <a:r>
              <a:rPr lang="en-US" sz="1800" dirty="0" err="1"/>
              <a:t>mici</a:t>
            </a:r>
            <a:endParaRPr lang="en-US" sz="1800" dirty="0"/>
          </a:p>
          <a:p>
            <a:r>
              <a:rPr lang="en-US" sz="1800" dirty="0" err="1"/>
              <a:t>Necesitati</a:t>
            </a:r>
            <a:r>
              <a:rPr lang="en-US" sz="1800" dirty="0"/>
              <a:t> legate de </a:t>
            </a:r>
            <a:r>
              <a:rPr lang="en-US" sz="1800" dirty="0" err="1"/>
              <a:t>spatiul</a:t>
            </a:r>
            <a:r>
              <a:rPr lang="en-US" sz="1800" dirty="0"/>
              <a:t> de </a:t>
            </a:r>
            <a:r>
              <a:rPr lang="en-US" sz="1800" dirty="0" err="1"/>
              <a:t>operare</a:t>
            </a:r>
            <a:r>
              <a:rPr lang="en-US" sz="1800" dirty="0"/>
              <a:t> al </a:t>
            </a:r>
            <a:r>
              <a:rPr lang="en-US" sz="1800" dirty="0" err="1"/>
              <a:t>acestor</a:t>
            </a:r>
            <a:r>
              <a:rPr lang="en-US" sz="1800" dirty="0"/>
              <a:t> </a:t>
            </a:r>
            <a:r>
              <a:rPr lang="en-US" sz="1800" dirty="0" err="1"/>
              <a:t>sisteme</a:t>
            </a:r>
            <a:endParaRPr lang="en-US" sz="1800" dirty="0"/>
          </a:p>
          <a:p>
            <a:r>
              <a:rPr lang="en-US" sz="1800" dirty="0" err="1"/>
              <a:t>Anumite</a:t>
            </a:r>
            <a:r>
              <a:rPr lang="en-US" sz="1800" dirty="0"/>
              <a:t> </a:t>
            </a:r>
            <a:r>
              <a:rPr lang="en-US" sz="1800" dirty="0" err="1"/>
              <a:t>dificultati</a:t>
            </a:r>
            <a:r>
              <a:rPr lang="en-US" sz="1800" dirty="0"/>
              <a:t> in </a:t>
            </a:r>
            <a:r>
              <a:rPr lang="en-US" sz="1800" dirty="0" err="1"/>
              <a:t>gestionarea</a:t>
            </a:r>
            <a:r>
              <a:rPr lang="en-US" sz="1800" dirty="0"/>
              <a:t> </a:t>
            </a:r>
            <a:r>
              <a:rPr lang="en-US" sz="1800" dirty="0" err="1"/>
              <a:t>problemelor</a:t>
            </a:r>
            <a:r>
              <a:rPr lang="en-US" sz="1800" dirty="0"/>
              <a:t> post-</a:t>
            </a:r>
            <a:r>
              <a:rPr lang="en-US" sz="1800" dirty="0" err="1"/>
              <a:t>filmare</a:t>
            </a:r>
            <a:endParaRPr lang="en-US" sz="1800" dirty="0"/>
          </a:p>
          <a:p>
            <a:r>
              <a:rPr lang="en-US" sz="1800" dirty="0" err="1"/>
              <a:t>Anumite</a:t>
            </a:r>
            <a:r>
              <a:rPr lang="en-US" sz="1800" dirty="0"/>
              <a:t> </a:t>
            </a:r>
            <a:r>
              <a:rPr lang="en-US" sz="1800" dirty="0" err="1"/>
              <a:t>tehnici</a:t>
            </a:r>
            <a:r>
              <a:rPr lang="en-US" sz="1800" dirty="0"/>
              <a:t> </a:t>
            </a:r>
            <a:r>
              <a:rPr lang="en-US" sz="1800" dirty="0" err="1"/>
              <a:t>traditionale</a:t>
            </a:r>
            <a:r>
              <a:rPr lang="en-US" sz="1800" dirty="0"/>
              <a:t> </a:t>
            </a:r>
            <a:r>
              <a:rPr lang="en-US" sz="1800" dirty="0" err="1"/>
              <a:t>trebuie</a:t>
            </a:r>
            <a:r>
              <a:rPr lang="en-US" sz="1800" dirty="0"/>
              <a:t> </a:t>
            </a:r>
            <a:r>
              <a:rPr lang="en-US" sz="1800" dirty="0" err="1"/>
              <a:t>gestionate</a:t>
            </a:r>
            <a:r>
              <a:rPr lang="en-US" sz="1800" dirty="0"/>
              <a:t> </a:t>
            </a:r>
            <a:r>
              <a:rPr lang="en-US" sz="1800" dirty="0" err="1"/>
              <a:t>dupa</a:t>
            </a:r>
            <a:r>
              <a:rPr lang="en-US" sz="1800" dirty="0"/>
              <a:t> </a:t>
            </a:r>
            <a:r>
              <a:rPr lang="en-US" sz="1800" dirty="0" err="1"/>
              <a:t>inregistrare</a:t>
            </a:r>
            <a:endParaRPr lang="en-US" sz="1800" dirty="0"/>
          </a:p>
          <a:p>
            <a:r>
              <a:rPr lang="en-US" sz="1800" dirty="0" err="1"/>
              <a:t>Atentie</a:t>
            </a:r>
            <a:r>
              <a:rPr lang="en-US" sz="1800" dirty="0"/>
              <a:t> </a:t>
            </a:r>
            <a:r>
              <a:rPr lang="en-US" sz="1800" dirty="0" err="1"/>
              <a:t>sporita</a:t>
            </a:r>
            <a:r>
              <a:rPr lang="en-US" sz="1800" dirty="0"/>
              <a:t> la </a:t>
            </a:r>
            <a:r>
              <a:rPr lang="en-US" sz="1800" dirty="0" err="1"/>
              <a:t>transpunerea</a:t>
            </a:r>
            <a:r>
              <a:rPr lang="en-US" sz="1800" dirty="0"/>
              <a:t> din model real in model </a:t>
            </a:r>
            <a:r>
              <a:rPr lang="en-US" sz="1800" dirty="0" err="1"/>
              <a:t>computerizat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070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14F6-2054-BD4C-8908-88E8BE9C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ce tipuri de tehnologii exista?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2A67-10DC-FC42-92BE-844B9B4ED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3647908" cy="3634486"/>
          </a:xfrm>
        </p:spPr>
        <p:txBody>
          <a:bodyPr>
            <a:normAutofit/>
          </a:bodyPr>
          <a:lstStyle/>
          <a:p>
            <a:r>
              <a:rPr lang="en-RO" sz="1400" b="1" dirty="0"/>
              <a:t>Sisteme optice:</a:t>
            </a:r>
          </a:p>
          <a:p>
            <a:pPr lvl="1"/>
            <a:r>
              <a:rPr lang="en-RO" b="1" dirty="0"/>
              <a:t>markere pasive</a:t>
            </a:r>
          </a:p>
          <a:p>
            <a:pPr lvl="1"/>
            <a:r>
              <a:rPr lang="en-RO" b="1" dirty="0"/>
              <a:t>markere active</a:t>
            </a:r>
          </a:p>
          <a:p>
            <a:pPr lvl="1"/>
            <a:r>
              <a:rPr lang="en-RO" b="1" dirty="0"/>
              <a:t>markere active modulate dupa timp</a:t>
            </a:r>
          </a:p>
          <a:p>
            <a:pPr lvl="1"/>
            <a:r>
              <a:rPr lang="en-RO" b="1" dirty="0"/>
              <a:t>markere imperceptibile semi-pasive</a:t>
            </a:r>
          </a:p>
          <a:p>
            <a:pPr lvl="1"/>
            <a:r>
              <a:rPr lang="en-RO" b="1" dirty="0"/>
              <a:t>sisteme de captura subacvatice</a:t>
            </a:r>
          </a:p>
          <a:p>
            <a:pPr lvl="1"/>
            <a:r>
              <a:rPr lang="en-RO" b="1" dirty="0"/>
              <a:t>markerless</a:t>
            </a:r>
          </a:p>
        </p:txBody>
      </p:sp>
      <p:pic>
        <p:nvPicPr>
          <p:cNvPr id="5" name="Picture 4" descr="A statue of a person&#10;&#10;Description automatically generated">
            <a:extLst>
              <a:ext uri="{FF2B5EF4-FFF2-40B4-BE49-F238E27FC236}">
                <a16:creationId xmlns:a16="http://schemas.microsoft.com/office/drawing/2014/main" id="{A8A03CA2-3FA5-1D4B-8EA0-726859A9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68" y="2340864"/>
            <a:ext cx="2235200" cy="1651000"/>
          </a:xfrm>
          <a:prstGeom prst="rect">
            <a:avLst/>
          </a:prstGeom>
        </p:spPr>
      </p:pic>
      <p:pic>
        <p:nvPicPr>
          <p:cNvPr id="7" name="Picture 6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42F66C00-3A92-D341-ABD0-EC20290D6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711" y="1905188"/>
            <a:ext cx="3391534" cy="2416468"/>
          </a:xfrm>
          <a:prstGeom prst="rect">
            <a:avLst/>
          </a:prstGeom>
        </p:spPr>
      </p:pic>
      <p:pic>
        <p:nvPicPr>
          <p:cNvPr id="9" name="Picture 8" descr="A picture containing indoor, monitor, person, playing&#10;&#10;Description automatically generated">
            <a:extLst>
              <a:ext uri="{FF2B5EF4-FFF2-40B4-BE49-F238E27FC236}">
                <a16:creationId xmlns:a16="http://schemas.microsoft.com/office/drawing/2014/main" id="{5E1C9485-5F25-D147-BD2A-221716773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90" y="4544724"/>
            <a:ext cx="3533775" cy="1927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8D205-317A-1942-85AA-8D9D65734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68" y="4956031"/>
            <a:ext cx="1676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94A-F2EB-4B7C-A3AD-5FC2ABDF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98307"/>
          </a:xfrm>
        </p:spPr>
        <p:txBody>
          <a:bodyPr/>
          <a:lstStyle/>
          <a:p>
            <a:r>
              <a:rPr lang="en-US" dirty="0" err="1"/>
              <a:t>Markere</a:t>
            </a:r>
            <a:r>
              <a:rPr lang="en-US" dirty="0"/>
              <a:t> OPTICE </a:t>
            </a:r>
            <a:r>
              <a:rPr lang="en-US" dirty="0" err="1"/>
              <a:t>pasive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2D75D-0EB0-44D0-A13A-7FABE0FCF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2526" y="1201309"/>
            <a:ext cx="3028282" cy="45402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4CAC4-927A-436E-BC97-841797175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2" y="2566987"/>
            <a:ext cx="80962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0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8972-4444-4B4C-ABCF-ECF518D3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0391"/>
          </a:xfrm>
        </p:spPr>
        <p:txBody>
          <a:bodyPr/>
          <a:lstStyle/>
          <a:p>
            <a:r>
              <a:rPr lang="en-US" dirty="0" err="1"/>
              <a:t>Markere</a:t>
            </a:r>
            <a:r>
              <a:rPr lang="en-US" dirty="0"/>
              <a:t> OPTICE active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1E1137-F767-48FD-9A49-DE3FD1BEF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535" y="1884211"/>
            <a:ext cx="7648929" cy="4271633"/>
          </a:xfrm>
        </p:spPr>
      </p:pic>
    </p:spTree>
    <p:extLst>
      <p:ext uri="{BB962C8B-B14F-4D97-AF65-F5344CB8AC3E}">
        <p14:creationId xmlns:p14="http://schemas.microsoft.com/office/powerpoint/2010/main" val="141142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C975-AA60-4032-873F-D0A1A8B00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Markere</a:t>
            </a:r>
            <a:r>
              <a:rPr lang="en-US" dirty="0"/>
              <a:t> </a:t>
            </a:r>
            <a:r>
              <a:rPr lang="en-US" dirty="0" err="1"/>
              <a:t>optice</a:t>
            </a:r>
            <a:r>
              <a:rPr lang="en-US" dirty="0"/>
              <a:t> Active modulate in </a:t>
            </a:r>
            <a:r>
              <a:rPr lang="en-US" dirty="0" err="1"/>
              <a:t>timp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8A8D8-CF2F-4F6A-B51E-393B7B6FD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3183" y="2618140"/>
            <a:ext cx="4125633" cy="24849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C565A4-D856-4C1C-8D5D-4D926D1A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2" y="3118746"/>
            <a:ext cx="3940738" cy="1483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A579F-8C3E-47DF-9060-59C1D0ABD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9"/>
          <a:stretch/>
        </p:blipFill>
        <p:spPr>
          <a:xfrm>
            <a:off x="7597739" y="2268723"/>
            <a:ext cx="4224475" cy="32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94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310</Words>
  <Application>Microsoft Office PowerPoint</Application>
  <PresentationFormat>Widescreen</PresentationFormat>
  <Paragraphs>54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7" baseType="lpstr">
      <vt:lpstr>Arial</vt:lpstr>
      <vt:lpstr>Franklin Gothic Book</vt:lpstr>
      <vt:lpstr>Franklin Gothic Demi</vt:lpstr>
      <vt:lpstr>Wingdings 2</vt:lpstr>
      <vt:lpstr>DividendVTI</vt:lpstr>
      <vt:lpstr>Animatia personajelor din jocurile video folosind “motion capture”.</vt:lpstr>
      <vt:lpstr>Ce este motion capture?</vt:lpstr>
      <vt:lpstr>PowerPoint Presentation</vt:lpstr>
      <vt:lpstr>Avantaje – fata de modelele traditionale de animatii pe calculator folosind modele 3D</vt:lpstr>
      <vt:lpstr>DEZAvantaje – fata de modelele traditionale de animatii pe calculator folosind modele 3D</vt:lpstr>
      <vt:lpstr>ce tipuri de tehnologii exista?</vt:lpstr>
      <vt:lpstr>Markere OPTICE pasive</vt:lpstr>
      <vt:lpstr>Markere OPTICE active</vt:lpstr>
      <vt:lpstr>Markere optice Active modulate in timp</vt:lpstr>
      <vt:lpstr>Sistem Optic Markerless</vt:lpstr>
      <vt:lpstr>PowerPoint Presentation</vt:lpstr>
      <vt:lpstr>Sisteme inertiale</vt:lpstr>
      <vt:lpstr>Miscarea mecanica</vt:lpstr>
      <vt:lpstr>PowerPoint Presentation</vt:lpstr>
      <vt:lpstr>Siteme MAGNETICe</vt:lpstr>
      <vt:lpstr>PowerPoint Presentation</vt:lpstr>
      <vt:lpstr>Sisteme inrudite</vt:lpstr>
      <vt:lpstr>Facial motion capture</vt:lpstr>
      <vt:lpstr>Pozitionare RF</vt:lpstr>
      <vt:lpstr>Aplicatii – in jocurile video</vt:lpstr>
      <vt:lpstr>PowerPoint Presentation</vt:lpstr>
      <vt:lpstr>Va multumim pentru atentie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Animatia personajelor din jocurile video folosind “motion capture”.</dc:title>
  <dc:creator>Lucian-Florin GRIGORE (101383)</dc:creator>
  <cp:lastModifiedBy>Alexandru Careja</cp:lastModifiedBy>
  <cp:revision>24</cp:revision>
  <dcterms:created xsi:type="dcterms:W3CDTF">2020-12-02T10:31:44Z</dcterms:created>
  <dcterms:modified xsi:type="dcterms:W3CDTF">2020-12-02T21:26:40Z</dcterms:modified>
</cp:coreProperties>
</file>